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283" r:id="rId2"/>
    <p:sldId id="284" r:id="rId3"/>
    <p:sldId id="285" r:id="rId4"/>
    <p:sldId id="331" r:id="rId5"/>
    <p:sldId id="286" r:id="rId6"/>
    <p:sldId id="287" r:id="rId7"/>
    <p:sldId id="288" r:id="rId8"/>
    <p:sldId id="289" r:id="rId9"/>
    <p:sldId id="290" r:id="rId10"/>
    <p:sldId id="291" r:id="rId11"/>
    <p:sldId id="316" r:id="rId12"/>
    <p:sldId id="317" r:id="rId13"/>
    <p:sldId id="332" r:id="rId14"/>
    <p:sldId id="333" r:id="rId15"/>
    <p:sldId id="318" r:id="rId16"/>
    <p:sldId id="293" r:id="rId17"/>
    <p:sldId id="319" r:id="rId18"/>
    <p:sldId id="298" r:id="rId19"/>
    <p:sldId id="300" r:id="rId20"/>
    <p:sldId id="294" r:id="rId21"/>
    <p:sldId id="295" r:id="rId22"/>
    <p:sldId id="320" r:id="rId23"/>
    <p:sldId id="307" r:id="rId24"/>
    <p:sldId id="296" r:id="rId25"/>
    <p:sldId id="321" r:id="rId26"/>
    <p:sldId id="304" r:id="rId27"/>
    <p:sldId id="324" r:id="rId28"/>
    <p:sldId id="306" r:id="rId29"/>
    <p:sldId id="328" r:id="rId30"/>
    <p:sldId id="302" r:id="rId31"/>
    <p:sldId id="326" r:id="rId32"/>
    <p:sldId id="322" r:id="rId33"/>
    <p:sldId id="301" r:id="rId34"/>
    <p:sldId id="323" r:id="rId35"/>
    <p:sldId id="309" r:id="rId36"/>
    <p:sldId id="308" r:id="rId37"/>
    <p:sldId id="310" r:id="rId38"/>
    <p:sldId id="311" r:id="rId39"/>
    <p:sldId id="312" r:id="rId40"/>
    <p:sldId id="313" r:id="rId41"/>
    <p:sldId id="329" r:id="rId42"/>
    <p:sldId id="314" r:id="rId43"/>
    <p:sldId id="315" r:id="rId44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879FF"/>
    <a:srgbClr val="0000CC"/>
    <a:srgbClr val="007A37"/>
    <a:srgbClr val="FF9900"/>
    <a:srgbClr val="FFCC00"/>
    <a:srgbClr val="3B689F"/>
    <a:srgbClr val="CCECFF"/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4" autoAdjust="0"/>
    <p:restoredTop sz="94767" autoAdjust="0"/>
  </p:normalViewPr>
  <p:slideViewPr>
    <p:cSldViewPr>
      <p:cViewPr>
        <p:scale>
          <a:sx n="143" d="100"/>
          <a:sy n="143" d="100"/>
        </p:scale>
        <p:origin x="-2368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8675"/>
            <a:ext cx="30765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8675"/>
            <a:ext cx="30765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DFC210-27F8-4E24-948A-3193779E9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43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8675"/>
            <a:ext cx="30765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8675"/>
            <a:ext cx="30765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2" tIns="48006" rIns="96012" bIns="4800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BF69F5-8AB5-4045-A643-D957BACD3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00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7E563B8-F2F3-40C5-97B4-FACE1258C5DE}" type="slidenum">
              <a:rPr lang="en-US" sz="1300" smtClean="0"/>
              <a:pPr eaLnBrk="1" hangingPunct="1"/>
              <a:t>1</a:t>
            </a:fld>
            <a:endParaRPr lang="en-US" sz="13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5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18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192767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19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154752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668183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269989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BF69F5-8AB5-4045-A643-D957BACD34D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0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278416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967215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239930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28281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7494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23139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47807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BF69F5-8AB5-4045-A643-D957BACD34D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87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769505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27877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359633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38164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39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630530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40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49344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41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49344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42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91359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492310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43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20060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885198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75455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29299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4368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10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11030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EF3C4A-BEE4-4290-8334-8FDC27DCDFCE}" type="slidenum">
              <a:rPr lang="en-US" sz="1300" smtClean="0"/>
              <a:pPr eaLnBrk="1" hangingPunct="1"/>
              <a:t>16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50069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D6FEF-9CA3-49FF-B523-9DE202223E56}" type="datetime1">
              <a:rPr lang="fr-FR" smtClean="0"/>
              <a:t>10/23/18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9DA9-C1C5-4833-A8C3-8F94D9F8B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7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F12C-A3D6-4A78-8D81-55CFD89DB39C}" type="datetime1">
              <a:rPr lang="fr-FR" smtClean="0"/>
              <a:t>10/23/18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80D7C-323F-40B1-A80C-CC0BFA6D3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4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22E7E-191D-4C16-AD52-2E77058A166A}" type="datetime1">
              <a:rPr lang="fr-FR" smtClean="0"/>
              <a:t>10/23/18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C3F90-5308-4C5A-A540-77AEF653E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2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FAE2A-EDAD-453A-8A25-4DE11AB5833E}" type="datetime1">
              <a:rPr lang="fr-FR" smtClean="0"/>
              <a:t>10/23/18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9C956-3277-49C8-A903-825D8C369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3CFE1-31C2-4817-99B1-5ACBF2D318E8}" type="datetime1">
              <a:rPr lang="fr-FR" smtClean="0"/>
              <a:t>10/23/18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DA18E-1DFC-4F1D-9EA6-0E9EAFC7C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6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D32A3-F533-4D42-8605-3C481A3445FA}" type="datetime1">
              <a:rPr lang="fr-FR" smtClean="0"/>
              <a:t>10/23/18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85DB9-6A50-4972-A6F5-04273F561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74C06-8941-4680-800F-4AD4750933B6}" type="datetime1">
              <a:rPr lang="fr-FR" smtClean="0"/>
              <a:t>10/23/18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C1208-E454-4870-9AED-DE1E05CC2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1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2AFE-8AEC-4AD8-96AD-DF6C43C507BD}" type="datetime1">
              <a:rPr lang="fr-FR" smtClean="0"/>
              <a:t>10/23/18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729D6-0690-4473-A9D5-9CE0ED48F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5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6CFE4-04CF-49E9-8E1C-D9FF4F66150C}" type="datetime1">
              <a:rPr lang="fr-FR" smtClean="0"/>
              <a:t>10/23/18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BE18B-4D34-477D-9C5B-CBBA52C0B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2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DF78B-551C-4230-9D7B-68CA8F6A4652}" type="datetime1">
              <a:rPr lang="fr-FR" smtClean="0"/>
              <a:t>10/23/18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AC4FC-9936-4411-8092-E6A2AD469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6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EA49-AEE5-4EAF-89BE-1F76D380ED84}" type="datetime1">
              <a:rPr lang="fr-FR" smtClean="0"/>
              <a:t>10/23/18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C4283-F1E3-4A64-B5D1-E286FE74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B409E-F59B-41A2-9BD5-0CF6FA23E420}" type="datetime1">
              <a:rPr lang="fr-FR" smtClean="0"/>
              <a:t>10/23/18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FBF94-C3AB-4289-88DE-550254950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9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05269-B9A8-462D-BE7C-FB9BC2AA1773}" type="datetime1">
              <a:rPr lang="fr-FR" smtClean="0"/>
              <a:t>10/23/18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C6CFA-42E2-42C3-A056-1B0880703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2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227C59-C6C3-4661-9F77-9910C3BCD099}" type="datetime1">
              <a:rPr lang="fr-FR" smtClean="0"/>
              <a:t>10/23/18</a:t>
            </a:fld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Visite du Secrétaire Général aux USA</a:t>
            </a:r>
            <a:endParaRPr lang="en-US"/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F3FD2C5-B043-43DE-AC61-40212AF1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FF99"/>
            </a:gs>
            <a:gs pos="50000">
              <a:schemeClr val="bg1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CF3FE50-B6B8-495C-916C-061FEFF54090}" type="slidenum">
              <a:rPr lang="en-US" sz="1400" smtClean="0"/>
              <a:pPr eaLnBrk="1" hangingPunct="1"/>
              <a:t>1</a:t>
            </a:fld>
            <a:endParaRPr lang="en-US" sz="1400"/>
          </a:p>
        </p:txBody>
      </p:sp>
      <p:sp>
        <p:nvSpPr>
          <p:cNvPr id="410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683568" y="4653136"/>
            <a:ext cx="7704856" cy="11524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6879FF"/>
                </a:solidFill>
              </a:rPr>
              <a:t>Presbyterian Church of the Congo (CPC)</a:t>
            </a:r>
            <a:endParaRPr lang="en-US" sz="3600" b="1" dirty="0">
              <a:solidFill>
                <a:srgbClr val="6879FF"/>
              </a:solidFill>
            </a:endParaRPr>
          </a:p>
        </p:txBody>
      </p:sp>
      <p:cxnSp>
        <p:nvCxnSpPr>
          <p:cNvPr id="4101" name="Connecteur droit 9"/>
          <p:cNvCxnSpPr>
            <a:cxnSpLocks noChangeShapeType="1"/>
          </p:cNvCxnSpPr>
          <p:nvPr/>
        </p:nvCxnSpPr>
        <p:spPr bwMode="auto">
          <a:xfrm rot="10800000" flipH="1">
            <a:off x="2357453" y="6215063"/>
            <a:ext cx="442912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5" name="Text Box 758"/>
          <p:cNvSpPr txBox="1">
            <a:spLocks noChangeArrowheads="1"/>
          </p:cNvSpPr>
          <p:nvPr/>
        </p:nvSpPr>
        <p:spPr bwMode="auto">
          <a:xfrm>
            <a:off x="457200" y="2937957"/>
            <a:ext cx="8429684" cy="1323439"/>
          </a:xfrm>
          <a:prstGeom prst="rect">
            <a:avLst/>
          </a:prstGeom>
          <a:solidFill>
            <a:schemeClr val="tx1">
              <a:alpha val="12157"/>
            </a:schemeClr>
          </a:solidFill>
          <a:ln w="82550" cmpd="tri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007A37"/>
                </a:solidFill>
              </a:rPr>
              <a:t>31</a:t>
            </a:r>
            <a:r>
              <a:rPr lang="fr-FR" sz="4000" b="1" baseline="30000" dirty="0">
                <a:solidFill>
                  <a:srgbClr val="007A37"/>
                </a:solidFill>
              </a:rPr>
              <a:t>ème</a:t>
            </a:r>
            <a:r>
              <a:rPr lang="fr-FR" sz="4000" b="1" dirty="0">
                <a:solidFill>
                  <a:srgbClr val="007A37"/>
                </a:solidFill>
              </a:rPr>
              <a:t> Communauté Presbytérienne au </a:t>
            </a:r>
            <a:r>
              <a:rPr lang="fr-FR" sz="4000" b="1" dirty="0" smtClean="0">
                <a:solidFill>
                  <a:srgbClr val="007A37"/>
                </a:solidFill>
              </a:rPr>
              <a:t>Congo</a:t>
            </a:r>
            <a:endParaRPr lang="fr-FR" sz="4000" b="1" dirty="0">
              <a:solidFill>
                <a:srgbClr val="007A37"/>
              </a:solidFill>
            </a:endParaRPr>
          </a:p>
        </p:txBody>
      </p:sp>
      <p:pic>
        <p:nvPicPr>
          <p:cNvPr id="12" name="Image 3">
            <a:extLst>
              <a:ext uri="{FF2B5EF4-FFF2-40B4-BE49-F238E27FC236}">
                <a16:creationId xmlns=""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9015"/>
            <a:ext cx="2664296" cy="255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4712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/>
              <a:t>DEPARTMENT OF EVANGELISM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650" y="968375"/>
            <a:ext cx="8229600" cy="5197475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 smtClean="0"/>
              <a:t>     </a:t>
            </a:r>
            <a:endParaRPr lang="fr-FR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10</a:t>
            </a:fld>
            <a:endParaRPr lang="en-US" sz="1400" dirty="0"/>
          </a:p>
        </p:txBody>
      </p:sp>
      <p:pic>
        <p:nvPicPr>
          <p:cNvPr id="6" name="Image 11" descr="C:\Users\Sr Bambi\Documents\Présentation Légal  USA\Paroisse Israël wa ku Bulape (Mars 2011).jpg">
            <a:extLst>
              <a:ext uri="{FF2B5EF4-FFF2-40B4-BE49-F238E27FC236}">
                <a16:creationId xmlns="" xmlns:a16="http://schemas.microsoft.com/office/drawing/2014/main" id="{B1894EFD-5364-495D-9FE9-B28867BBBE3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50" y="1539876"/>
            <a:ext cx="8068499" cy="462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561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CHRISTIAN EDUCATION</a:t>
            </a:r>
            <a:endParaRPr lang="en-US" sz="2000" b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Visite du Secrétaire Général aux USA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80D7C-323F-40B1-A80C-CC0BFA6D301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IMG_09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83347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/>
          <a:lstStyle/>
          <a:p>
            <a:r>
              <a:rPr lang="en-US" sz="2000" b="1" dirty="0"/>
              <a:t>M</a:t>
            </a:r>
            <a:r>
              <a:rPr lang="en-US" sz="2000" b="1" dirty="0" smtClean="0"/>
              <a:t>USIC MINISTRY</a:t>
            </a:r>
            <a:endParaRPr lang="en-US" sz="2000" b="1" dirty="0"/>
          </a:p>
        </p:txBody>
      </p:sp>
      <p:pic>
        <p:nvPicPr>
          <p:cNvPr id="6" name="Content Placeholder 5" descr="IMG_09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51520" y="1412776"/>
            <a:ext cx="8712968" cy="572149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59873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dirty="0" smtClean="0"/>
              <a:t>Trauma Healing Ministry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9"/>
            <a:ext cx="4040188" cy="648072"/>
          </a:xfrm>
        </p:spPr>
        <p:txBody>
          <a:bodyPr/>
          <a:lstStyle/>
          <a:p>
            <a:pPr algn="ctr"/>
            <a:r>
              <a:rPr lang="en-US" dirty="0" smtClean="0"/>
              <a:t>   </a:t>
            </a:r>
            <a:r>
              <a:rPr lang="en-US" sz="2000" dirty="0" smtClean="0"/>
              <a:t>Children hearing trauma healing story</a:t>
            </a:r>
            <a:endParaRPr lang="en-US" sz="2000" dirty="0"/>
          </a:p>
        </p:txBody>
      </p:sp>
      <p:pic>
        <p:nvPicPr>
          <p:cNvPr id="9" name="Content Placeholder 8" descr="P1010578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15810"/>
          <a:stretch>
            <a:fillRect/>
          </a:stretch>
        </p:blipFill>
        <p:spPr>
          <a:xfrm>
            <a:off x="251520" y="2174874"/>
            <a:ext cx="4245868" cy="427846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576063"/>
          </a:xfrm>
        </p:spPr>
        <p:txBody>
          <a:bodyPr/>
          <a:lstStyle/>
          <a:p>
            <a:pPr algn="ctr"/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Teens place their personal stories at the foot of the cross</a:t>
            </a:r>
            <a:endParaRPr lang="en-US" sz="2000" dirty="0"/>
          </a:p>
        </p:txBody>
      </p:sp>
      <p:pic>
        <p:nvPicPr>
          <p:cNvPr id="10" name="Content Placeholder 9" descr="P1020020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5797"/>
          <a:stretch>
            <a:fillRect/>
          </a:stretch>
        </p:blipFill>
        <p:spPr>
          <a:xfrm rot="5400000" flipH="1" flipV="1">
            <a:off x="4629522" y="2190377"/>
            <a:ext cx="4323704" cy="4202211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BE18B-4D34-477D-9C5B-CBBA52C0B5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5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Vulnerable Children’s Ministry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81719"/>
          </a:xfrm>
        </p:spPr>
        <p:txBody>
          <a:bodyPr/>
          <a:lstStyle/>
          <a:p>
            <a:pPr algn="ctr"/>
            <a:r>
              <a:rPr lang="en-US" dirty="0" smtClean="0"/>
              <a:t>Host Family</a:t>
            </a:r>
            <a:endParaRPr lang="en-US" dirty="0"/>
          </a:p>
        </p:txBody>
      </p:sp>
      <p:pic>
        <p:nvPicPr>
          <p:cNvPr id="10" name="Content Placeholder 9" descr="AUT_0072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1124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81719"/>
          </a:xfrm>
        </p:spPr>
        <p:txBody>
          <a:bodyPr/>
          <a:lstStyle/>
          <a:p>
            <a:r>
              <a:rPr lang="en-US" dirty="0" smtClean="0"/>
              <a:t>Children waiting to be fed</a:t>
            </a:r>
            <a:endParaRPr lang="en-US" dirty="0"/>
          </a:p>
        </p:txBody>
      </p:sp>
      <p:pic>
        <p:nvPicPr>
          <p:cNvPr id="9" name="Content Placeholder 8" descr="AUT_007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r="11229"/>
          <a:stretch>
            <a:fillRect/>
          </a:stretch>
        </p:blipFill>
        <p:spPr>
          <a:xfrm>
            <a:off x="4644008" y="2204864"/>
            <a:ext cx="4032448" cy="395128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BE18B-4D34-477D-9C5B-CBBA52C0B5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2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RADIO STATION</a:t>
            </a:r>
            <a:endParaRPr lang="en-US" sz="2000" b="1" dirty="0"/>
          </a:p>
        </p:txBody>
      </p:sp>
      <p:pic>
        <p:nvPicPr>
          <p:cNvPr id="6" name="Content Placeholder 5" descr="AUT_01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3794"/>
          <a:stretch>
            <a:fillRect/>
          </a:stretch>
        </p:blipFill>
        <p:spPr>
          <a:xfrm>
            <a:off x="1043608" y="1600200"/>
            <a:ext cx="7056784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55310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16</a:t>
            </a:fld>
            <a:endParaRPr lang="en-US" sz="1400" dirty="0"/>
          </a:p>
        </p:txBody>
      </p:sp>
      <p:pic>
        <p:nvPicPr>
          <p:cNvPr id="6" name="Espace réservé du contenu 6" descr="C:\Users\Sr Bambi\Desktop\Photos présentation Légal\SAM_0110.JPG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5936" y="188640"/>
            <a:ext cx="5040362" cy="438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52300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53553"/>
            <a:ext cx="4917087" cy="368781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268760"/>
            <a:ext cx="3466728" cy="1143000"/>
          </a:xfrm>
        </p:spPr>
        <p:txBody>
          <a:bodyPr/>
          <a:lstStyle/>
          <a:p>
            <a:r>
              <a:rPr lang="en-US" sz="2000" b="1" dirty="0" smtClean="0"/>
              <a:t>Printing Services for Churches and Schools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4507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PASTORAL INSTITUTE AND SEMINARY - UPRECO</a:t>
            </a:r>
            <a:endParaRPr lang="en-US" sz="2000" b="1" dirty="0"/>
          </a:p>
        </p:txBody>
      </p:sp>
      <p:pic>
        <p:nvPicPr>
          <p:cNvPr id="6" name="Content Placeholder 5" descr="UPRECO Chapel 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 b="8181"/>
          <a:stretch>
            <a:fillRect/>
          </a:stretch>
        </p:blipFill>
        <p:spPr>
          <a:xfrm>
            <a:off x="395536" y="1700808"/>
            <a:ext cx="8229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46448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4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18</a:t>
            </a:fld>
            <a:endParaRPr lang="en-US" sz="1400"/>
          </a:p>
        </p:txBody>
      </p:sp>
      <p:pic>
        <p:nvPicPr>
          <p:cNvPr id="7" name="Picture 2" descr="C:\Users\Sr Bambi\Documents\Présentation Légal  USA\DSC000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89" y="1196752"/>
            <a:ext cx="8643998" cy="5328592"/>
          </a:xfrm>
          <a:prstGeom prst="rect">
            <a:avLst/>
          </a:prstGeom>
          <a:noFill/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Protestant Center for Meetings and Guest </a:t>
            </a:r>
            <a:r>
              <a:rPr lang="en-US" sz="2000" b="1" dirty="0"/>
              <a:t>H</a:t>
            </a:r>
            <a:r>
              <a:rPr lang="en-US" sz="2000" b="1" dirty="0" smtClean="0"/>
              <a:t>ousing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669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400"/>
              <a:t>Visite du Secrétaire Général aux USA</a:t>
            </a:r>
            <a:endParaRPr lang="en-US" sz="140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19</a:t>
            </a:fld>
            <a:endParaRPr lang="en-US" sz="1400"/>
          </a:p>
        </p:txBody>
      </p:sp>
      <p:pic>
        <p:nvPicPr>
          <p:cNvPr id="6" name="Espace réservé du contenu 6" descr="C:\Users\Sr Bambi\Documents\Présentation Légal  USA\DSC00059.JPG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214422"/>
            <a:ext cx="871543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95536" y="327248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smtClean="0"/>
              <a:t>DEPARTMENT OF EVANGELISM</a:t>
            </a:r>
            <a:endParaRPr lang="fr-F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New Church Construction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594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0872" y="1628254"/>
            <a:ext cx="8229600" cy="4609058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1009650" lvl="1" indent="-609600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endParaRPr lang="fr-FR" sz="1100" dirty="0">
              <a:solidFill>
                <a:srgbClr val="0000FF"/>
              </a:solidFill>
            </a:endParaRPr>
          </a:p>
          <a:p>
            <a:pPr marL="457200" indent="-457200">
              <a:buAutoNum type="arabicPeriod"/>
            </a:pPr>
            <a:r>
              <a:rPr lang="fr-FR" sz="4400" b="1" dirty="0"/>
              <a:t> </a:t>
            </a:r>
            <a:r>
              <a:rPr lang="fr-FR" sz="4400" b="1" dirty="0" err="1" smtClean="0"/>
              <a:t>Brief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Overview</a:t>
            </a:r>
            <a:endParaRPr lang="fr-FR" sz="4400" b="1" dirty="0"/>
          </a:p>
          <a:p>
            <a:pPr marL="457200" indent="-457200">
              <a:buAutoNum type="arabicPeriod"/>
            </a:pPr>
            <a:r>
              <a:rPr lang="fr-FR" sz="4400" b="1" dirty="0" smtClean="0"/>
              <a:t> Church </a:t>
            </a:r>
            <a:r>
              <a:rPr lang="fr-FR" sz="4400" b="1" dirty="0" err="1" smtClean="0"/>
              <a:t>Organization</a:t>
            </a:r>
            <a:endParaRPr lang="fr-FR" sz="4400" b="1" dirty="0" smtClean="0"/>
          </a:p>
          <a:p>
            <a:pPr marL="457200" indent="-457200">
              <a:buAutoNum type="arabicPeriod"/>
            </a:pPr>
            <a:r>
              <a:rPr lang="fr-FR" sz="4400" b="1" dirty="0"/>
              <a:t> </a:t>
            </a:r>
            <a:r>
              <a:rPr lang="fr-FR" sz="4400" b="1" dirty="0" err="1"/>
              <a:t>Statistics</a:t>
            </a:r>
            <a:r>
              <a:rPr lang="fr-FR" sz="4400" b="1" dirty="0"/>
              <a:t> and Challenges </a:t>
            </a:r>
            <a:endParaRPr lang="fr-FR" sz="4400" b="1" dirty="0" smtClean="0"/>
          </a:p>
          <a:p>
            <a:pPr marL="457200" indent="-457200">
              <a:buAutoNum type="arabicPeriod"/>
            </a:pPr>
            <a:r>
              <a:rPr lang="fr-FR" sz="4400" b="1" dirty="0" smtClean="0"/>
              <a:t> Project </a:t>
            </a:r>
            <a:r>
              <a:rPr lang="fr-FR" sz="4400" b="1" dirty="0" err="1" smtClean="0"/>
              <a:t>Successes</a:t>
            </a:r>
            <a:endParaRPr lang="fr-FR" sz="4400" b="1" dirty="0" smtClean="0"/>
          </a:p>
          <a:p>
            <a:pPr marL="457200" indent="-457200">
              <a:buAutoNum type="arabicPeriod"/>
            </a:pPr>
            <a:r>
              <a:rPr lang="fr-FR" sz="4400" b="1" dirty="0"/>
              <a:t> </a:t>
            </a:r>
            <a:r>
              <a:rPr lang="fr-FR" sz="4400" b="1" dirty="0" smtClean="0"/>
              <a:t>Conclusion</a:t>
            </a:r>
            <a:endParaRPr lang="fr-FR" sz="4400" b="1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FR" sz="24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</a:t>
            </a:fld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6"/>
    </mc:Choice>
    <mc:Fallback xmlns="">
      <p:transition spd="slow" advTm="100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MINISTRIES</a:t>
            </a:r>
            <a:endParaRPr lang="fr-FR" sz="32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20</a:t>
            </a:fld>
            <a:endParaRPr lang="en-US" sz="1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87352"/>
              </p:ext>
            </p:extLst>
          </p:nvPr>
        </p:nvGraphicFramePr>
        <p:xfrm>
          <a:off x="611560" y="1196752"/>
          <a:ext cx="8237733" cy="5400600"/>
        </p:xfrm>
        <a:graphic>
          <a:graphicData uri="http://schemas.openxmlformats.org/drawingml/2006/table">
            <a:tbl>
              <a:tblPr/>
              <a:tblGrid>
                <a:gridCol w="8237733"/>
              </a:tblGrid>
              <a:tr h="5400600">
                <a:tc>
                  <a:txBody>
                    <a:bodyPr/>
                    <a:lstStyle/>
                    <a:p>
                      <a:pPr marL="457200" indent="-457200" algn="l" fontAlgn="ctr">
                        <a:buFontTx/>
                        <a:buChar char="-"/>
                      </a:pPr>
                      <a:r>
                        <a:rPr lang="fr-F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</a:t>
                      </a:r>
                      <a:r>
                        <a:rPr lang="fr-FR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Hospitals</a:t>
                      </a:r>
                      <a:r>
                        <a:rPr lang="fr-F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Bulape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Luebo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Lubondaie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Moma,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Mutoto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Bon Berger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Tshikaji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Dibindi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Bibanga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Kabuabua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et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Mboie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fr-FR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doctors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532 staff,  797 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beds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457200" indent="-457200" algn="l" fontAlgn="ctr">
                        <a:buFontTx/>
                        <a:buChar char="-"/>
                      </a:pPr>
                      <a:endParaRPr lang="fr-FR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457200" indent="-457200" algn="l" fontAlgn="ctr">
                        <a:buFontTx/>
                        <a:buChar char="-"/>
                      </a:pPr>
                      <a:endParaRPr lang="fr-FR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fr-FR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Medical</a:t>
                      </a:r>
                      <a:r>
                        <a:rPr lang="fr-F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Training</a:t>
                      </a:r>
                      <a:r>
                        <a:rPr lang="fr-FR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2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Centers</a:t>
                      </a:r>
                      <a:r>
                        <a:rPr lang="fr-FR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Bulape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Lubondaie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Mutoto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Tshikaji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et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Bibanga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b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fr-FR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endParaRPr lang="fr-FR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fr-F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fr-FR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Medical</a:t>
                      </a:r>
                      <a:r>
                        <a:rPr lang="fr-FR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2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University</a:t>
                      </a:r>
                      <a:r>
                        <a:rPr lang="fr-FR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(IMCK-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Tshikaji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: Good</a:t>
                      </a:r>
                      <a:r>
                        <a:rPr lang="fr-F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Shepherd 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89" marR="8089" marT="8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76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dirty="0" smtClean="0"/>
              <a:t> </a:t>
            </a:r>
            <a:r>
              <a:rPr lang="fr-FR" sz="2800" b="1" dirty="0"/>
              <a:t>MEDICAL MINISTRIES: LUEBO HOSPITAL</a:t>
            </a: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21</a:t>
            </a:fld>
            <a:endParaRPr lang="en-US" sz="1400"/>
          </a:p>
        </p:txBody>
      </p:sp>
      <p:pic>
        <p:nvPicPr>
          <p:cNvPr id="8" name="Image 11" descr="C:\Users\Sr Bambi\Documents\Présentation Légal  USA\Lupitadi lua ku Luebo (Mars 2011).jpg">
            <a:extLst>
              <a:ext uri="{FF2B5EF4-FFF2-40B4-BE49-F238E27FC236}">
                <a16:creationId xmlns="" xmlns:a16="http://schemas.microsoft.com/office/drawing/2014/main" id="{74AED62B-1711-4B27-B8B3-E33CE0688A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532" y="1412776"/>
            <a:ext cx="822525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73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IMCK - MEDICAL TRAINING CENTER AND HOSPITAL </a:t>
            </a:r>
            <a:endParaRPr lang="en-US" sz="2000" b="1" dirty="0"/>
          </a:p>
        </p:txBody>
      </p:sp>
      <p:pic>
        <p:nvPicPr>
          <p:cNvPr id="6" name="Content Placeholder 5" descr="Good Shepherd Hospit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8" r="2470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 descr="1Good Shepherd 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568952" cy="4968552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57188" y="20320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fr-F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MINISTRIES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5618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72548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TRAINING</a:t>
            </a:r>
            <a:endParaRPr lang="fr-F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4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23</a:t>
            </a:fld>
            <a:endParaRPr lang="en-US" sz="140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51520" y="90872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sz="3200" b="1" kern="0" dirty="0">
              <a:solidFill>
                <a:srgbClr val="FF0000"/>
              </a:solidFill>
            </a:endParaRPr>
          </a:p>
        </p:txBody>
      </p:sp>
      <p:pic>
        <p:nvPicPr>
          <p:cNvPr id="11" name="Picture 4" descr="Students in computer clas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512" y="1052736"/>
            <a:ext cx="86067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86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2352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EDUCATION DEPARTMENT</a:t>
            </a:r>
            <a:endParaRPr lang="fr-FR" sz="2400" dirty="0"/>
          </a:p>
        </p:txBody>
      </p:sp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4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24</a:t>
            </a:fld>
            <a:endParaRPr lang="en-US" sz="1400"/>
          </a:p>
        </p:txBody>
      </p:sp>
      <p:pic>
        <p:nvPicPr>
          <p:cNvPr id="13" name="Image 12" descr="C:\Users\Sr Bambi\Documents\Présentation Légal  USA\Kalasa ka CPC ka ku Luebo (Mars 2011).jpg">
            <a:extLst>
              <a:ext uri="{FF2B5EF4-FFF2-40B4-BE49-F238E27FC236}">
                <a16:creationId xmlns="" xmlns:a16="http://schemas.microsoft.com/office/drawing/2014/main" id="{3296189A-A3AB-4776-B22E-0C99F211B32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52" y="3761578"/>
            <a:ext cx="4071965" cy="297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DSC03305">
            <a:extLst>
              <a:ext uri="{FF2B5EF4-FFF2-40B4-BE49-F238E27FC236}">
                <a16:creationId xmlns="" xmlns:a16="http://schemas.microsoft.com/office/drawing/2014/main" id="{851E87DA-3105-46AD-979D-991FA23FF42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61579"/>
            <a:ext cx="4071966" cy="297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9512" y="1124744"/>
            <a:ext cx="87849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-  </a:t>
            </a:r>
            <a:r>
              <a:rPr lang="en-US" sz="2400" b="1" dirty="0" smtClean="0"/>
              <a:t>558 </a:t>
            </a:r>
            <a:r>
              <a:rPr lang="en-US" sz="2400" b="1" dirty="0"/>
              <a:t>Primary</a:t>
            </a:r>
            <a:r>
              <a:rPr lang="en-US" sz="2400" b="1" dirty="0" smtClean="0"/>
              <a:t> schools</a:t>
            </a:r>
            <a:r>
              <a:rPr lang="en-US" sz="2400" dirty="0" smtClean="0"/>
              <a:t>, educating 170K students (48% girls)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2400" b="1" dirty="0" smtClean="0"/>
              <a:t>310 Secondary schools</a:t>
            </a:r>
            <a:r>
              <a:rPr lang="en-US" sz="2400" dirty="0" smtClean="0"/>
              <a:t>, educating 43K students (35% girls)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2400" dirty="0" smtClean="0"/>
              <a:t>78% of these schools are made of non-durable materials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2400" dirty="0" smtClean="0"/>
              <a:t>7000 teachers, of whom about 14% are women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2400" dirty="0" smtClean="0"/>
              <a:t>1 University (UPRECO) for law, theology, IT, agriculture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901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CONSTRUCTION OF ZAPO ZAPO SCHOOL IN 2013</a:t>
            </a:r>
            <a:endParaRPr lang="en-US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9" name="Content Placeholder 8" descr="IMG_114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r="11635"/>
          <a:stretch>
            <a:fillRect/>
          </a:stretch>
        </p:blipFill>
        <p:spPr>
          <a:xfrm>
            <a:off x="179512" y="2174874"/>
            <a:ext cx="4317876" cy="43504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0" name="Content Placeholder 9" descr="IMG_0049 copy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xfrm>
            <a:off x="4645025" y="2174874"/>
            <a:ext cx="4247455" cy="4350469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BE18B-4D34-477D-9C5B-CBBA52C0B53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323528" y="20320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EDUCATION DEPARTMENT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7206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640960" cy="725488"/>
          </a:xfrm>
          <a:noFill/>
        </p:spPr>
        <p:txBody>
          <a:bodyPr/>
          <a:lstStyle/>
          <a:p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OF DIPA DIA NZAMBI GIRLS’ SCHOOL IN 2015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26</a:t>
            </a:fld>
            <a:endParaRPr lang="en-US" sz="1400"/>
          </a:p>
        </p:txBody>
      </p:sp>
      <p:pic>
        <p:nvPicPr>
          <p:cNvPr id="9" name="Picture 2" descr="C:\Users\Sr Bambi\Documents\Présentation Légal  USA\DSC000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1747" y="1556792"/>
            <a:ext cx="8572560" cy="5143536"/>
          </a:xfrm>
          <a:prstGeom prst="rect">
            <a:avLst/>
          </a:prstGeom>
          <a:noFill/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23528" y="203200"/>
            <a:ext cx="864096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EDUCATION DEPARTMENT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8355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/>
          <a:lstStyle/>
          <a:p>
            <a:r>
              <a:rPr lang="en-US" sz="2000" b="1" dirty="0" smtClean="0"/>
              <a:t>GIRLS’ COMPUTER AND ENGLISH PROBRAM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NEEDS FINANCIAL SUPPORT NOW!!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High School Girls' Program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6" b="26346"/>
          <a:stretch>
            <a:fillRect/>
          </a:stretch>
        </p:blipFill>
        <p:spPr>
          <a:xfrm>
            <a:off x="251520" y="1700808"/>
            <a:ext cx="8640960" cy="496855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323528" y="116632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EDUCATION DEPARTMENT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7745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EDUCATION DEPARMENT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28</a:t>
            </a:fld>
            <a:endParaRPr lang="en-US" sz="1400"/>
          </a:p>
        </p:txBody>
      </p:sp>
      <p:pic>
        <p:nvPicPr>
          <p:cNvPr id="10" name="Picture 4" descr="Principal Batwendele  signi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484784"/>
            <a:ext cx="84969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228599" y="928688"/>
            <a:ext cx="8686800" cy="55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TEXTBOOKS </a:t>
            </a:r>
            <a:r>
              <a:rPr lang="fr-F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PROVIDED TO TEACHERS</a:t>
            </a:r>
            <a:endParaRPr lang="fr-FR" sz="24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7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 sz="2400" b="1" dirty="0" smtClean="0"/>
              <a:t>TEACHER TRAINING</a:t>
            </a:r>
            <a:endParaRPr lang="en-US" sz="2400" b="1" dirty="0"/>
          </a:p>
        </p:txBody>
      </p:sp>
      <p:pic>
        <p:nvPicPr>
          <p:cNvPr id="7" name="Content Placeholder 6" descr="Seminar Report 4 of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291264" cy="492514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23528" y="203200"/>
            <a:ext cx="8424936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EDUCATION DEPARTMENT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1923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10" descr="Paroisse wa Station ku Luebo (Mars 2011).jpg">
            <a:extLst>
              <a:ext uri="{FF2B5EF4-FFF2-40B4-BE49-F238E27FC236}">
                <a16:creationId xmlns="" xmlns:a16="http://schemas.microsoft.com/office/drawing/2014/main" id="{9C370A19-6A4E-46C5-A501-DDCDE2883FED}"/>
              </a:ext>
            </a:extLst>
          </p:cNvPr>
          <p:cNvPicPr>
            <a:picLocks noGrp="1" noChangeAspect="1"/>
          </p:cNvPicPr>
          <p:nvPr>
            <p:ph type="tbl" idx="1"/>
          </p:nvPr>
        </p:nvPicPr>
        <p:blipFill>
          <a:blip r:embed="rId2" cstate="email"/>
          <a:stretch>
            <a:fillRect/>
          </a:stretch>
        </p:blipFill>
        <p:spPr>
          <a:xfrm>
            <a:off x="457200" y="1556792"/>
            <a:ext cx="8229600" cy="4448924"/>
          </a:xfr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0C1C22-0FEB-43C6-B7C8-4128CB31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C0326F2B-8DCE-4260-8DC8-912C9E3A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</p:spPr>
        <p:txBody>
          <a:bodyPr/>
          <a:lstStyle/>
          <a:p>
            <a:r>
              <a:rPr lang="fr-FR" sz="2800" dirty="0" smtClean="0"/>
              <a:t>First Church </a:t>
            </a:r>
            <a:r>
              <a:rPr lang="fr-FR" sz="2800" dirty="0" err="1"/>
              <a:t>B</a:t>
            </a:r>
            <a:r>
              <a:rPr lang="fr-FR" sz="2800" dirty="0" err="1" smtClean="0"/>
              <a:t>uilt</a:t>
            </a:r>
            <a:r>
              <a:rPr lang="fr-FR" sz="2800" dirty="0" smtClean="0"/>
              <a:t> by the </a:t>
            </a:r>
            <a:r>
              <a:rPr lang="fr-FR" sz="2800" dirty="0" err="1" smtClean="0"/>
              <a:t>Presbyterian</a:t>
            </a:r>
            <a:r>
              <a:rPr lang="fr-FR" sz="2800" dirty="0" smtClean="0"/>
              <a:t> Church of the Congo in LUEBO in 1891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249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3"/>
    </mc:Choice>
    <mc:Fallback xmlns="">
      <p:transition spd="slow" advTm="89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6073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EDUCATION DEPARTMENT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30</a:t>
            </a:fld>
            <a:endParaRPr lang="en-US" sz="1400"/>
          </a:p>
        </p:txBody>
      </p:sp>
      <p:pic>
        <p:nvPicPr>
          <p:cNvPr id="9" name="Picture 4" descr="Moma &amp; Luiza trip Oc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4576" y="1556792"/>
            <a:ext cx="864399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23528" y="692696"/>
            <a:ext cx="8686800" cy="99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BENCHES PROVIDED</a:t>
            </a:r>
            <a:endParaRPr lang="fr-FR" sz="24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647056"/>
          </a:xfrm>
        </p:spPr>
        <p:txBody>
          <a:bodyPr/>
          <a:lstStyle/>
          <a:p>
            <a:r>
              <a:rPr lang="en-US" sz="2000" b="1" dirty="0" smtClean="0"/>
              <a:t>WOMEN IN PRESBYTERIAN UNIVERSITIES ARE SUCCEEDING</a:t>
            </a:r>
            <a:endParaRPr lang="en-US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sz="2000" dirty="0" smtClean="0"/>
              <a:t>Law School</a:t>
            </a:r>
            <a:endParaRPr lang="en-US" sz="2000" dirty="0"/>
          </a:p>
        </p:txBody>
      </p:sp>
      <p:pic>
        <p:nvPicPr>
          <p:cNvPr id="9" name="Content Placeholder 8" descr="IMG_1030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3325"/>
          <a:stretch>
            <a:fillRect/>
          </a:stretch>
        </p:blipFill>
        <p:spPr>
          <a:xfrm>
            <a:off x="179512" y="2174874"/>
            <a:ext cx="4317876" cy="442247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   </a:t>
            </a:r>
            <a:r>
              <a:rPr lang="en-US" sz="2000" dirty="0" smtClean="0"/>
              <a:t>Seminary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BE18B-4D34-477D-9C5B-CBBA52C0B53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4" name="Content Placeholder 13" descr="IMG_10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r="11971"/>
          <a:stretch>
            <a:fillRect/>
          </a:stretch>
        </p:blipFill>
        <p:spPr>
          <a:xfrm>
            <a:off x="4645025" y="2174874"/>
            <a:ext cx="4041775" cy="4422478"/>
          </a:xfrm>
        </p:spPr>
      </p:pic>
      <p:sp>
        <p:nvSpPr>
          <p:cNvPr id="15" name="Titre 1"/>
          <p:cNvSpPr txBox="1">
            <a:spLocks/>
          </p:cNvSpPr>
          <p:nvPr/>
        </p:nvSpPr>
        <p:spPr bwMode="auto">
          <a:xfrm>
            <a:off x="323528" y="20320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EDUCATION DEPARTMENT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7412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/>
          <a:lstStyle/>
          <a:p>
            <a:r>
              <a:rPr lang="en-US" sz="3600" dirty="0" smtClean="0"/>
              <a:t>Women’s and Family Department</a:t>
            </a:r>
            <a:endParaRPr lang="en-US" sz="3600" dirty="0"/>
          </a:p>
        </p:txBody>
      </p:sp>
      <p:pic>
        <p:nvPicPr>
          <p:cNvPr id="6" name="Content Placeholder 5" descr="IMG_05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79512" y="1124744"/>
            <a:ext cx="8784976" cy="54726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395536" y="188640"/>
            <a:ext cx="8229600" cy="725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dirty="0" smtClean="0"/>
              <a:t>DEPARTMENT OF WOMEN AND FAMILIES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87071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/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    </a:t>
            </a:r>
            <a:r>
              <a:rPr lang="fr-FR" sz="2800" b="1" dirty="0" smtClean="0">
                <a:solidFill>
                  <a:srgbClr val="000000"/>
                </a:solidFill>
              </a:rPr>
              <a:t>SEMINAR ON FINANCIAL LITERACY </a:t>
            </a:r>
            <a:r>
              <a:rPr lang="fr-FR" sz="2800" b="1" dirty="0">
                <a:solidFill>
                  <a:srgbClr val="FF0000"/>
                </a:solidFill>
              </a:rPr>
              <a:t/>
            </a:r>
            <a:br>
              <a:rPr lang="fr-FR" sz="2800" b="1" dirty="0">
                <a:solidFill>
                  <a:srgbClr val="FF0000"/>
                </a:solidFill>
              </a:rPr>
            </a:b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400"/>
              <a:t>Visite du Secrétaire Général aux USA</a:t>
            </a:r>
            <a:endParaRPr lang="en-US" sz="140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33</a:t>
            </a:fld>
            <a:endParaRPr lang="en-US" sz="140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Picture 2" descr="C:\Users\Sr Bambi\Documents\Présentation Légal  USA\DSC0002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357298"/>
            <a:ext cx="8572560" cy="514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23528" y="764704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9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60040"/>
          </a:xfrm>
        </p:spPr>
        <p:txBody>
          <a:bodyPr/>
          <a:lstStyle/>
          <a:p>
            <a:r>
              <a:rPr lang="en-US" sz="2400" b="1" dirty="0" smtClean="0"/>
              <a:t>WOMEN WALK TOGETHER </a:t>
            </a:r>
            <a:br>
              <a:rPr lang="en-US" sz="2400" b="1" dirty="0" smtClean="0"/>
            </a:br>
            <a:r>
              <a:rPr lang="en-US" sz="2400" b="1" dirty="0" smtClean="0"/>
              <a:t>FOR SAFETY AND WATER INCOME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Content Placeholder 5" descr="IMG_107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7080"/>
          <a:stretch>
            <a:fillRect/>
          </a:stretch>
        </p:blipFill>
        <p:spPr>
          <a:xfrm>
            <a:off x="323528" y="1196752"/>
            <a:ext cx="8568952" cy="5400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9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391276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DEVELOPMENT DEPARTMENT</a:t>
            </a:r>
            <a:endParaRPr lang="fr-F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35</a:t>
            </a:fld>
            <a:endParaRPr lang="en-US" sz="140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28599" y="764704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000" b="1" kern="0" dirty="0" smtClean="0">
                <a:solidFill>
                  <a:srgbClr val="000000"/>
                </a:solidFill>
              </a:rPr>
              <a:t>AGRICULTURAL IMPROVEMENTS PROVIDE FOOD AND INCOME</a:t>
            </a:r>
            <a:endParaRPr lang="fr-FR" sz="2000" b="1" kern="0" dirty="0">
              <a:solidFill>
                <a:srgbClr val="000000"/>
              </a:solidFill>
            </a:endParaRPr>
          </a:p>
        </p:txBody>
      </p:sp>
      <p:pic>
        <p:nvPicPr>
          <p:cNvPr id="10" name="Espace réservé du contenu 6" descr="photo divreses 040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628800"/>
            <a:ext cx="84296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947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463284" cy="72548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OF WATER RESOURCES</a:t>
            </a:r>
            <a:endParaRPr lang="fr-F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400"/>
              <a:t>Visite du Secrétaire Général aux USA</a:t>
            </a:r>
            <a:endParaRPr lang="en-US" sz="140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36</a:t>
            </a:fld>
            <a:endParaRPr lang="en-US" sz="140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442457" y="90872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sz="3200" b="1" kern="0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Sr Bambi\Desktop\DOC CPDC GEN\Justification fonds CPDC\IMG_03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554162"/>
            <a:ext cx="8643998" cy="4946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55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921544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PINEAPPLE PRODUCTION FOR FOOD </a:t>
            </a:r>
            <a:b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INCOME</a:t>
            </a:r>
            <a:endParaRPr lang="fr-F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4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37</a:t>
            </a:fld>
            <a:endParaRPr lang="en-US" sz="1400" dirty="0"/>
          </a:p>
        </p:txBody>
      </p:sp>
      <p:pic>
        <p:nvPicPr>
          <p:cNvPr id="9" name="Espace réservé du contenu 6" descr="C:\Users\Sr Bambi\Desktop\Photos présentation Légal\SAM_0079.JPG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1285860"/>
            <a:ext cx="8501122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323528" y="90872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2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535292" cy="993552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PRODUCE PALM NUTS </a:t>
            </a:r>
            <a:b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COOKING OIL AND SOAP</a:t>
            </a:r>
            <a:endParaRPr lang="fr-F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38</a:t>
            </a:fld>
            <a:endParaRPr lang="en-US" sz="1400"/>
          </a:p>
        </p:txBody>
      </p:sp>
      <p:pic>
        <p:nvPicPr>
          <p:cNvPr id="10" name="Espace réservé du contenu 8" descr="C:\Users\Sr Bambi\Desktop\Photos présentation Légal\SAM_0086.JPG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057" y="1340768"/>
            <a:ext cx="8558211" cy="49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228599" y="1196752"/>
            <a:ext cx="8686800" cy="57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fr-F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PIG FARMING FOR FOOD AND INCOME</a:t>
            </a:r>
            <a:endParaRPr lang="fr-F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39</a:t>
            </a:fld>
            <a:endParaRPr lang="en-US" sz="1400"/>
          </a:p>
        </p:txBody>
      </p:sp>
      <p:pic>
        <p:nvPicPr>
          <p:cNvPr id="9" name="Espace réservé du contenu 6" descr="K:\RAPPORT 2 AFFTOF\IMG_20160319_11092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1" y="1064816"/>
            <a:ext cx="8515672" cy="51500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07504" y="1196752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9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Democratic Republic of the Congo</a:t>
            </a:r>
            <a:br>
              <a:rPr lang="en-US" sz="3600" dirty="0" smtClean="0"/>
            </a:br>
            <a:r>
              <a:rPr lang="en-US" sz="2400" dirty="0" smtClean="0"/>
              <a:t>Has Nine Bordering Countries</a:t>
            </a:r>
            <a:endParaRPr lang="en-US" sz="3600" dirty="0"/>
          </a:p>
        </p:txBody>
      </p:sp>
      <p:pic>
        <p:nvPicPr>
          <p:cNvPr id="6" name="Content Placeholder 5" descr="map-africa-congo-d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291264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DB9-6A50-4972-A6F5-04273F561F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UNFUNDED GOALS OF THE CPC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40</a:t>
            </a:fld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107504" y="1546914"/>
            <a:ext cx="90364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WOMEN AND FAMILY DEVELOPMENT</a:t>
            </a:r>
          </a:p>
          <a:p>
            <a:endParaRPr lang="en-US" sz="2000" b="1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Construct wells and create a water distribution network in Kananga ($138K) to: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smtClean="0"/>
              <a:t>Improve quality of water and health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smtClean="0"/>
              <a:t>Reduce distance for women to fetch water (and improve their safety!)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smtClean="0"/>
              <a:t>Generate sale of potable water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/>
              <a:t>P</a:t>
            </a:r>
            <a:r>
              <a:rPr lang="en-US" sz="2000" dirty="0" smtClean="0"/>
              <a:t>rovide reliable potable water to the maternity clinic in Kananga!</a:t>
            </a:r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Construction of a center dedicated to under-educated young mothers in Kananga, to provide them with spiritual, life and work skills (100K$)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1331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UNFUNDED GOALS OF THE CPC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41</a:t>
            </a:fld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467544" y="1052736"/>
            <a:ext cx="8208912" cy="53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EVANGELISM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/>
              <a:t>Purchase 10,000 </a:t>
            </a:r>
            <a:r>
              <a:rPr lang="en-US" sz="2000" dirty="0" err="1"/>
              <a:t>Tshiluba</a:t>
            </a:r>
            <a:r>
              <a:rPr lang="en-US" sz="2000" dirty="0"/>
              <a:t> language bibles ($90K) over 5 years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/>
              <a:t>Support victims of </a:t>
            </a:r>
            <a:r>
              <a:rPr lang="en-US" sz="2000" dirty="0"/>
              <a:t>violence, through pastoral visits </a:t>
            </a:r>
            <a:r>
              <a:rPr lang="en-US" sz="2000" dirty="0" smtClean="0"/>
              <a:t>to provide </a:t>
            </a:r>
            <a:r>
              <a:rPr lang="en-US" sz="2000" dirty="0"/>
              <a:t>a bible </a:t>
            </a:r>
            <a:endParaRPr lang="en-US" sz="2000" dirty="0" smtClean="0"/>
          </a:p>
          <a:p>
            <a:pPr>
              <a:lnSpc>
                <a:spcPct val="140000"/>
              </a:lnSpc>
            </a:pPr>
            <a:r>
              <a:rPr lang="en-US" sz="2000" dirty="0" smtClean="0"/>
              <a:t>    and </a:t>
            </a:r>
            <a:r>
              <a:rPr lang="en-US" sz="2000" dirty="0"/>
              <a:t>material support ($15K</a:t>
            </a:r>
            <a:r>
              <a:rPr lang="en-US" sz="2000" dirty="0" smtClean="0"/>
              <a:t>)</a:t>
            </a:r>
            <a:endParaRPr lang="en-US" sz="2000" b="1" dirty="0"/>
          </a:p>
          <a:p>
            <a:r>
              <a:rPr lang="en-US" sz="2000" b="1" dirty="0" smtClean="0"/>
              <a:t>COMMUNITY DEVELOPMENT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000" dirty="0" smtClean="0"/>
              <a:t>Launch sheep farming projects in the former Mission Stations, to 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provide food and income in rural areas ($20K)</a:t>
            </a:r>
          </a:p>
          <a:p>
            <a:r>
              <a:rPr lang="en-US" sz="2000" b="1" dirty="0" smtClean="0"/>
              <a:t>EDUCATION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000" dirty="0" smtClean="0"/>
              <a:t>3 school constructions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000" dirty="0" smtClean="0"/>
              <a:t>Text books, plus tools for vocational training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000" dirty="0" smtClean="0"/>
              <a:t>Teacher training in </a:t>
            </a:r>
            <a:r>
              <a:rPr lang="en-US" sz="2000" dirty="0" err="1" smtClean="0"/>
              <a:t>Ndemba</a:t>
            </a:r>
            <a:endParaRPr lang="en-US" sz="2000" dirty="0" smtClean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000" dirty="0"/>
              <a:t>M</a:t>
            </a:r>
            <a:r>
              <a:rPr lang="en-US" sz="2000" dirty="0" smtClean="0"/>
              <a:t>otorcycles for school supervisors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000" dirty="0" smtClean="0"/>
              <a:t>Sustain High School Girls’ Computer and English Program</a:t>
            </a:r>
          </a:p>
        </p:txBody>
      </p:sp>
    </p:spTree>
    <p:extLst>
      <p:ext uri="{BB962C8B-B14F-4D97-AF65-F5344CB8AC3E}">
        <p14:creationId xmlns:p14="http://schemas.microsoft.com/office/powerpoint/2010/main" val="98418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42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467544" y="1171774"/>
            <a:ext cx="81192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3200" dirty="0"/>
          </a:p>
          <a:p>
            <a:pPr marL="342900" indent="-342900" algn="just">
              <a:buFontTx/>
              <a:buChar char="-"/>
            </a:pPr>
            <a:r>
              <a:rPr lang="fr-FR" sz="3200" dirty="0" smtClean="0"/>
              <a:t>A </a:t>
            </a:r>
            <a:r>
              <a:rPr lang="fr-FR" sz="3200" dirty="0" err="1" smtClean="0"/>
              <a:t>great</a:t>
            </a:r>
            <a:r>
              <a:rPr lang="fr-FR" sz="3200" dirty="0" smtClean="0"/>
              <a:t> </a:t>
            </a:r>
            <a:r>
              <a:rPr lang="fr-FR" sz="3200" dirty="0" err="1" smtClean="0"/>
              <a:t>thank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to all </a:t>
            </a:r>
            <a:r>
              <a:rPr lang="fr-FR" sz="3200" dirty="0" err="1" smtClean="0"/>
              <a:t>our</a:t>
            </a:r>
            <a:r>
              <a:rPr lang="fr-FR" sz="3200" dirty="0" smtClean="0"/>
              <a:t> </a:t>
            </a:r>
            <a:r>
              <a:rPr lang="fr-FR" sz="3200" dirty="0" err="1" smtClean="0"/>
              <a:t>partners</a:t>
            </a:r>
            <a:r>
              <a:rPr lang="fr-FR" sz="3200" dirty="0" smtClean="0"/>
              <a:t> and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ask</a:t>
            </a:r>
            <a:r>
              <a:rPr lang="fr-FR" sz="3200" dirty="0" smtClean="0"/>
              <a:t> </a:t>
            </a:r>
            <a:r>
              <a:rPr lang="fr-FR" sz="3200" dirty="0" err="1" smtClean="0"/>
              <a:t>that</a:t>
            </a:r>
            <a:r>
              <a:rPr lang="fr-FR" sz="3200" dirty="0" smtClean="0"/>
              <a:t> </a:t>
            </a:r>
            <a:r>
              <a:rPr lang="fr-FR" sz="3200" dirty="0" err="1" smtClean="0"/>
              <a:t>God</a:t>
            </a:r>
            <a:r>
              <a:rPr lang="fr-FR" sz="3200" dirty="0" smtClean="0"/>
              <a:t> continues to </a:t>
            </a:r>
            <a:r>
              <a:rPr lang="fr-FR" sz="3200" dirty="0" err="1" smtClean="0"/>
              <a:t>bless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.</a:t>
            </a:r>
          </a:p>
          <a:p>
            <a:pPr marL="342900" indent="-342900" algn="just">
              <a:buFontTx/>
              <a:buChar char="-"/>
            </a:pPr>
            <a:endParaRPr lang="fr-FR" sz="3200" dirty="0" smtClean="0"/>
          </a:p>
          <a:p>
            <a:pPr marL="342900" indent="-342900" algn="just">
              <a:buFontTx/>
              <a:buChar char="-"/>
            </a:pPr>
            <a:r>
              <a:rPr lang="fr-FR" sz="3200" dirty="0" err="1" smtClean="0"/>
              <a:t>Everything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continue to do and </a:t>
            </a:r>
            <a:r>
              <a:rPr lang="fr-FR" sz="3200" dirty="0" err="1" smtClean="0"/>
              <a:t>provide</a:t>
            </a:r>
            <a:r>
              <a:rPr lang="fr-FR" sz="3200" dirty="0" smtClean="0"/>
              <a:t> </a:t>
            </a:r>
            <a:r>
              <a:rPr lang="fr-FR" sz="3200" dirty="0" err="1" smtClean="0"/>
              <a:t>will</a:t>
            </a:r>
            <a:r>
              <a:rPr lang="fr-FR" sz="3200" dirty="0" smtClean="0"/>
              <a:t> </a:t>
            </a:r>
            <a:r>
              <a:rPr lang="fr-FR" sz="3200" dirty="0" err="1" smtClean="0"/>
              <a:t>be</a:t>
            </a:r>
            <a:r>
              <a:rPr lang="fr-FR" sz="3200" dirty="0" smtClean="0"/>
              <a:t> </a:t>
            </a:r>
            <a:r>
              <a:rPr lang="fr-FR" sz="3200" dirty="0" err="1" smtClean="0"/>
              <a:t>welcome</a:t>
            </a:r>
            <a:r>
              <a:rPr lang="fr-FR" sz="3200" dirty="0" smtClean="0"/>
              <a:t> and put to </a:t>
            </a:r>
            <a:r>
              <a:rPr lang="fr-FR" sz="3200" dirty="0" err="1" smtClean="0"/>
              <a:t>God’s</a:t>
            </a:r>
            <a:r>
              <a:rPr lang="fr-FR" sz="3200" dirty="0" smtClean="0"/>
              <a:t> service.</a:t>
            </a:r>
          </a:p>
          <a:p>
            <a:pPr marL="342900" indent="-342900" algn="just">
              <a:buFontTx/>
              <a:buChar char="-"/>
            </a:pPr>
            <a:endParaRPr lang="fr-FR" sz="3200" dirty="0" smtClean="0"/>
          </a:p>
          <a:p>
            <a:pPr marL="342900" indent="-342900" algn="just">
              <a:buFontTx/>
              <a:buChar char="-"/>
            </a:pP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hope</a:t>
            </a:r>
            <a:r>
              <a:rPr lang="fr-FR" sz="3200" dirty="0" smtClean="0"/>
              <a:t> to </a:t>
            </a:r>
            <a:r>
              <a:rPr lang="fr-FR" sz="3200" dirty="0" err="1" smtClean="0"/>
              <a:t>maintain</a:t>
            </a:r>
            <a:r>
              <a:rPr lang="fr-FR" sz="3200" dirty="0" smtClean="0"/>
              <a:t> and </a:t>
            </a:r>
            <a:r>
              <a:rPr lang="fr-FR" sz="3200" dirty="0" err="1" smtClean="0"/>
              <a:t>enrich</a:t>
            </a:r>
            <a:r>
              <a:rPr lang="fr-FR" sz="3200" dirty="0" smtClean="0"/>
              <a:t> </a:t>
            </a:r>
            <a:r>
              <a:rPr lang="fr-FR" sz="3200" dirty="0" err="1" smtClean="0"/>
              <a:t>our</a:t>
            </a:r>
            <a:r>
              <a:rPr lang="fr-FR" sz="3200" dirty="0" smtClean="0"/>
              <a:t> </a:t>
            </a:r>
            <a:r>
              <a:rPr lang="fr-FR" sz="3200" dirty="0" err="1" smtClean="0"/>
              <a:t>relationship</a:t>
            </a:r>
            <a:r>
              <a:rPr lang="fr-FR" sz="3200" dirty="0" smtClean="0"/>
              <a:t> in the future</a:t>
            </a:r>
          </a:p>
          <a:p>
            <a:pPr algn="just"/>
            <a:endParaRPr lang="fr-FR" sz="3200" dirty="0"/>
          </a:p>
          <a:p>
            <a:pPr algn="just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85081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86063" y="6245225"/>
            <a:ext cx="42148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400"/>
              <a:t>Visite du Secrétaire Général aux USA</a:t>
            </a:r>
            <a:endParaRPr lang="en-US" sz="140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43</a:t>
            </a:fld>
            <a:endParaRPr lang="en-US" sz="1400"/>
          </a:p>
        </p:txBody>
      </p:sp>
      <p:sp>
        <p:nvSpPr>
          <p:cNvPr id="4" name="Rectangle 3"/>
          <p:cNvSpPr/>
          <p:nvPr/>
        </p:nvSpPr>
        <p:spPr>
          <a:xfrm>
            <a:off x="2692388" y="3215563"/>
            <a:ext cx="4824536" cy="1656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Tuasakidila</a:t>
            </a:r>
            <a:endParaRPr lang="fr-FR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79712" y="4221088"/>
            <a:ext cx="6249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</a:rPr>
              <a:t>?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Rév. Pasteur Jean TSHIDINDA Mamba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28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106688" cy="144016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Provinces </a:t>
            </a:r>
            <a:b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b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by the CPC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F9FCA018-28AB-4464-8A02-1CF488EDF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92696"/>
            <a:ext cx="5111750" cy="5021276"/>
          </a:xfrm>
          <a:ln>
            <a:solidFill>
              <a:srgbClr val="FF0000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6173883-B7FA-44B3-B0DA-8755672B6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250704" cy="4353347"/>
          </a:xfrm>
        </p:spPr>
        <p:txBody>
          <a:bodyPr/>
          <a:lstStyle/>
          <a:p>
            <a:pPr algn="ctr"/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smtClean="0"/>
              <a:t>Kasaï</a:t>
            </a: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smtClean="0"/>
              <a:t>Kasaï </a:t>
            </a:r>
            <a:r>
              <a:rPr lang="fr-FR" sz="3200" dirty="0"/>
              <a:t>Central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smtClean="0"/>
              <a:t>Kasaï East</a:t>
            </a: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err="1" smtClean="0"/>
              <a:t>Lomami</a:t>
            </a: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smtClean="0"/>
              <a:t>Haut</a:t>
            </a:r>
            <a:r>
              <a:rPr lang="fr-FR" sz="3200" dirty="0"/>
              <a:t>- </a:t>
            </a:r>
            <a:r>
              <a:rPr lang="fr-FR" sz="3200" dirty="0" smtClean="0"/>
              <a:t>Katanga</a:t>
            </a: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smtClean="0"/>
              <a:t>Kinshasa </a:t>
            </a: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 smtClean="0"/>
              <a:t>Bandundu</a:t>
            </a:r>
            <a:endParaRPr lang="fr-FR" sz="3200" dirty="0"/>
          </a:p>
          <a:p>
            <a:pPr algn="ctr"/>
            <a:endParaRPr lang="fr-FR" sz="3200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6708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2"/>
    </mc:Choice>
    <mc:Fallback xmlns="">
      <p:transition spd="slow" advTm="2119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1641624"/>
          </a:xfrm>
          <a:solidFill>
            <a:srgbClr val="92D050"/>
          </a:solidFill>
        </p:spPr>
        <p:txBody>
          <a:bodyPr/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 ABOUT </a:t>
            </a:r>
            <a:b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PRESBYTERIAN CHURCH </a:t>
            </a:r>
            <a:b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CONGO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650" y="2060848"/>
            <a:ext cx="8229600" cy="4105002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1009650" lvl="1" indent="-609600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endParaRPr lang="fr-FR" sz="1400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fr-FR" sz="4400" dirty="0" smtClean="0"/>
              <a:t>    - 126 </a:t>
            </a:r>
            <a:r>
              <a:rPr lang="fr-FR" sz="4400" dirty="0" err="1" smtClean="0"/>
              <a:t>years</a:t>
            </a:r>
            <a:r>
              <a:rPr lang="fr-FR" sz="4400" dirty="0" smtClean="0"/>
              <a:t> </a:t>
            </a:r>
            <a:r>
              <a:rPr lang="fr-FR" sz="4400" dirty="0" err="1" smtClean="0"/>
              <a:t>old</a:t>
            </a:r>
            <a:endParaRPr lang="fr-FR" sz="4400" dirty="0" smtClean="0"/>
          </a:p>
          <a:p>
            <a:pPr lvl="1" algn="just"/>
            <a:r>
              <a:rPr lang="fr-FR" sz="4400" dirty="0" smtClean="0"/>
              <a:t> 1,002 </a:t>
            </a:r>
            <a:r>
              <a:rPr lang="fr-FR" sz="4400" dirty="0" err="1" smtClean="0"/>
              <a:t>churches</a:t>
            </a:r>
            <a:r>
              <a:rPr lang="fr-FR" sz="4400" dirty="0" smtClean="0"/>
              <a:t> </a:t>
            </a:r>
            <a:endParaRPr lang="fr-FR" sz="4400" dirty="0"/>
          </a:p>
          <a:p>
            <a:pPr lvl="1" algn="just"/>
            <a:r>
              <a:rPr lang="fr-FR" sz="4400" dirty="0" smtClean="0"/>
              <a:t> 95 </a:t>
            </a:r>
            <a:r>
              <a:rPr lang="fr-FR" sz="4400" dirty="0" err="1" smtClean="0"/>
              <a:t>presbyteries</a:t>
            </a:r>
            <a:r>
              <a:rPr lang="fr-FR" sz="4400" dirty="0" smtClean="0"/>
              <a:t> </a:t>
            </a:r>
            <a:endParaRPr lang="fr-FR" sz="4400" dirty="0"/>
          </a:p>
          <a:p>
            <a:pPr lvl="1" algn="just"/>
            <a:r>
              <a:rPr lang="fr-FR" sz="4400" dirty="0" smtClean="0"/>
              <a:t> 12 </a:t>
            </a:r>
            <a:r>
              <a:rPr lang="fr-FR" sz="4400" dirty="0" err="1" smtClean="0"/>
              <a:t>synods</a:t>
            </a:r>
            <a:endParaRPr lang="fr-FR" sz="4400" dirty="0"/>
          </a:p>
          <a:p>
            <a:pPr lvl="1" algn="just"/>
            <a:r>
              <a:rPr lang="fr-FR" sz="4400" dirty="0"/>
              <a:t> </a:t>
            </a:r>
            <a:r>
              <a:rPr lang="fr-FR" sz="4400" dirty="0" smtClean="0"/>
              <a:t>3,470,000 </a:t>
            </a:r>
            <a:r>
              <a:rPr lang="fr-FR" sz="4400" dirty="0" err="1" smtClean="0"/>
              <a:t>members</a:t>
            </a:r>
            <a:endParaRPr lang="fr-FR" sz="44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FR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6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8328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8229600" cy="72548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MISSION STATEMENT OF THE CPC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650" y="968375"/>
            <a:ext cx="8229600" cy="5197475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1009650" lvl="1" indent="-609600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endParaRPr lang="fr-FR" sz="14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FR" sz="4000" dirty="0" smtClean="0"/>
              <a:t>The </a:t>
            </a:r>
            <a:r>
              <a:rPr lang="fr-FR" sz="4000" dirty="0"/>
              <a:t>main </a:t>
            </a:r>
            <a:r>
              <a:rPr lang="fr-FR" sz="4000" dirty="0" smtClean="0"/>
              <a:t>mission of the CPC </a:t>
            </a:r>
            <a:r>
              <a:rPr lang="fr-FR" sz="4000" dirty="0" err="1"/>
              <a:t>is</a:t>
            </a:r>
            <a:r>
              <a:rPr lang="fr-FR" sz="4000" dirty="0"/>
              <a:t> </a:t>
            </a:r>
            <a:r>
              <a:rPr lang="fr-FR" sz="4000" dirty="0" err="1"/>
              <a:t>Evangelization</a:t>
            </a:r>
            <a:r>
              <a:rPr lang="fr-FR" sz="4000" dirty="0"/>
              <a:t> </a:t>
            </a:r>
            <a:r>
              <a:rPr lang="fr-FR" sz="4000" dirty="0" err="1"/>
              <a:t>according</a:t>
            </a:r>
            <a:r>
              <a:rPr lang="fr-FR" sz="4000" dirty="0"/>
              <a:t> to the </a:t>
            </a:r>
            <a:r>
              <a:rPr lang="fr-FR" sz="4000" dirty="0" err="1"/>
              <a:t>order</a:t>
            </a:r>
            <a:r>
              <a:rPr lang="fr-FR" sz="4000" dirty="0"/>
              <a:t> </a:t>
            </a:r>
            <a:r>
              <a:rPr lang="fr-FR" sz="4000" dirty="0" err="1"/>
              <a:t>given</a:t>
            </a:r>
            <a:r>
              <a:rPr lang="fr-FR" sz="4000" dirty="0"/>
              <a:t> by the Lord </a:t>
            </a:r>
            <a:r>
              <a:rPr lang="fr-FR" sz="4000" dirty="0" err="1"/>
              <a:t>Jesus</a:t>
            </a:r>
            <a:r>
              <a:rPr lang="fr-FR" sz="4000" dirty="0"/>
              <a:t> Christ </a:t>
            </a:r>
            <a:r>
              <a:rPr lang="fr-FR" sz="4000" dirty="0" err="1" smtClean="0"/>
              <a:t>through</a:t>
            </a:r>
            <a:r>
              <a:rPr lang="fr-FR" sz="4000" dirty="0" smtClean="0"/>
              <a:t> </a:t>
            </a:r>
            <a:r>
              <a:rPr lang="fr-FR" sz="4000" dirty="0" err="1" smtClean="0"/>
              <a:t>education</a:t>
            </a:r>
            <a:r>
              <a:rPr lang="fr-FR" sz="4000" dirty="0" smtClean="0"/>
              <a:t>, </a:t>
            </a:r>
            <a:r>
              <a:rPr lang="fr-FR" sz="4000" dirty="0" err="1" smtClean="0"/>
              <a:t>medical</a:t>
            </a:r>
            <a:r>
              <a:rPr lang="fr-FR" sz="4000" dirty="0" smtClean="0"/>
              <a:t> services, </a:t>
            </a:r>
            <a:r>
              <a:rPr lang="fr-FR" sz="4000" dirty="0" err="1"/>
              <a:t>community</a:t>
            </a:r>
            <a:r>
              <a:rPr lang="fr-FR" sz="4000" dirty="0"/>
              <a:t> and social </a:t>
            </a:r>
            <a:r>
              <a:rPr lang="fr-FR" sz="4000" dirty="0" err="1"/>
              <a:t>development</a:t>
            </a:r>
            <a:r>
              <a:rPr lang="fr-FR" sz="4000" dirty="0"/>
              <a:t> </a:t>
            </a:r>
            <a:r>
              <a:rPr lang="fr-FR" sz="4000" dirty="0" err="1" smtClean="0"/>
              <a:t>ministries</a:t>
            </a:r>
            <a:r>
              <a:rPr lang="fr-FR" sz="4000" dirty="0" smtClean="0"/>
              <a:t> </a:t>
            </a:r>
            <a:r>
              <a:rPr lang="fr-FR" sz="4000" dirty="0"/>
              <a:t>in </a:t>
            </a:r>
            <a:r>
              <a:rPr lang="fr-FR" sz="4000" dirty="0" err="1"/>
              <a:t>harmony</a:t>
            </a:r>
            <a:r>
              <a:rPr lang="fr-FR" sz="4000" dirty="0"/>
              <a:t> </a:t>
            </a:r>
            <a:r>
              <a:rPr lang="fr-FR" sz="4000" dirty="0" err="1"/>
              <a:t>with</a:t>
            </a:r>
            <a:r>
              <a:rPr lang="fr-FR" sz="4000" dirty="0"/>
              <a:t> the Gospel of Christ.</a:t>
            </a:r>
            <a:endParaRPr lang="fr-FR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7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0795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548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ADMINISTRATION OF THE CPC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8</a:t>
            </a:fld>
            <a:endParaRPr lang="en-US" sz="140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D9FCA6C-9B8C-44DD-B768-8583994E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" y="699343"/>
            <a:ext cx="9120406" cy="60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8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57188" y="188640"/>
            <a:ext cx="8229600" cy="936104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CHURCH DEPARTMENTS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650" y="1340768"/>
            <a:ext cx="8229600" cy="4825082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		</a:t>
            </a:r>
            <a:r>
              <a:rPr lang="fr-FR" b="1" dirty="0" err="1" smtClean="0"/>
              <a:t>Evangelism</a:t>
            </a:r>
            <a:r>
              <a:rPr lang="fr-FR" b="1" dirty="0" smtClean="0"/>
              <a:t> </a:t>
            </a:r>
            <a:r>
              <a:rPr lang="fr-FR" b="1" dirty="0"/>
              <a:t>and </a:t>
            </a:r>
            <a:r>
              <a:rPr lang="fr-FR" b="1" dirty="0" smtClean="0"/>
              <a:t>Church Life</a:t>
            </a:r>
          </a:p>
          <a:p>
            <a:pPr marL="0" indent="0">
              <a:buNone/>
            </a:pPr>
            <a:r>
              <a:rPr lang="fr-FR" b="1" dirty="0" smtClean="0"/>
              <a:t>		</a:t>
            </a:r>
            <a:r>
              <a:rPr lang="fr-FR" b="1" dirty="0" err="1" smtClean="0"/>
              <a:t>Medical</a:t>
            </a:r>
            <a:r>
              <a:rPr lang="fr-FR" b="1" dirty="0" smtClean="0"/>
              <a:t> Services</a:t>
            </a:r>
          </a:p>
          <a:p>
            <a:pPr marL="0" indent="0">
              <a:buNone/>
            </a:pPr>
            <a:r>
              <a:rPr lang="fr-FR" b="1" dirty="0" smtClean="0"/>
              <a:t>		Education</a:t>
            </a:r>
          </a:p>
          <a:p>
            <a:pPr marL="0" indent="0">
              <a:buNone/>
            </a:pPr>
            <a:r>
              <a:rPr lang="fr-FR" b="1" dirty="0"/>
              <a:t>	</a:t>
            </a:r>
            <a:r>
              <a:rPr lang="fr-FR" b="1" dirty="0" smtClean="0"/>
              <a:t>	</a:t>
            </a:r>
            <a:r>
              <a:rPr lang="fr-FR" b="1" dirty="0" err="1" smtClean="0"/>
              <a:t>Women</a:t>
            </a:r>
            <a:r>
              <a:rPr lang="fr-FR" b="1" dirty="0" smtClean="0"/>
              <a:t> </a:t>
            </a:r>
            <a:r>
              <a:rPr lang="fr-FR" b="1" dirty="0"/>
              <a:t>and </a:t>
            </a:r>
            <a:r>
              <a:rPr lang="fr-FR" b="1" dirty="0" err="1" smtClean="0"/>
              <a:t>Family</a:t>
            </a: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		</a:t>
            </a:r>
            <a:r>
              <a:rPr lang="fr-FR" b="1" dirty="0" err="1" smtClean="0"/>
              <a:t>Community</a:t>
            </a:r>
            <a:r>
              <a:rPr lang="fr-FR" b="1" dirty="0" smtClean="0"/>
              <a:t> </a:t>
            </a:r>
            <a:r>
              <a:rPr lang="fr-FR" b="1" dirty="0" err="1" smtClean="0"/>
              <a:t>Development</a:t>
            </a: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		</a:t>
            </a:r>
            <a:r>
              <a:rPr lang="fr-FR" b="1" dirty="0" err="1" smtClean="0"/>
              <a:t>Property</a:t>
            </a:r>
            <a:r>
              <a:rPr lang="fr-FR" b="1" dirty="0" smtClean="0"/>
              <a:t> </a:t>
            </a:r>
            <a:r>
              <a:rPr lang="fr-FR" b="1" dirty="0"/>
              <a:t>and </a:t>
            </a:r>
            <a:r>
              <a:rPr lang="fr-FR" b="1" dirty="0" smtClean="0"/>
              <a:t>Equipment</a:t>
            </a:r>
            <a:endParaRPr lang="fr-FR" b="1" dirty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A0EBEE5-6E1E-47B2-A8E7-125E0F592B2F}" type="slidenum">
              <a:rPr lang="en-US" sz="1400" smtClean="0"/>
              <a:pPr eaLnBrk="1" hangingPunct="1"/>
              <a:t>9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408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11412</TotalTime>
  <Words>799</Words>
  <Application>Microsoft Macintosh PowerPoint</Application>
  <PresentationFormat>On-screen Show (4:3)</PresentationFormat>
  <Paragraphs>223</Paragraphs>
  <Slides>43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1_Default Design</vt:lpstr>
      <vt:lpstr>PowerPoint Presentation</vt:lpstr>
      <vt:lpstr>Presentation</vt:lpstr>
      <vt:lpstr>First Church Built by the Presbyterian Church of the Congo in LUEBO in 1891</vt:lpstr>
      <vt:lpstr>Democratic Republic of the Congo Has Nine Bordering Countries</vt:lpstr>
      <vt:lpstr>  Provinces      Served               by the CPC</vt:lpstr>
      <vt:lpstr>FACTS ABOUT  THE PRESBYTERIAN CHURCH  OF THE CONGO</vt:lpstr>
      <vt:lpstr>          MISSION STATEMENT OF THE CPC</vt:lpstr>
      <vt:lpstr>                 ADMINISTRATION OF THE CPC</vt:lpstr>
      <vt:lpstr>                      CHURCH DEPARTMENTS</vt:lpstr>
      <vt:lpstr>DEPARTMENT OF EVANGELISM</vt:lpstr>
      <vt:lpstr>CHRISTIAN EDUCATION</vt:lpstr>
      <vt:lpstr>MUSIC MINISTRY</vt:lpstr>
      <vt:lpstr>Trauma Healing Ministry</vt:lpstr>
      <vt:lpstr>Vulnerable Children’s Ministry</vt:lpstr>
      <vt:lpstr>RADIO STATION</vt:lpstr>
      <vt:lpstr>Printing Services for Churches and Schools</vt:lpstr>
      <vt:lpstr>PASTORAL INSTITUTE AND SEMINARY - UPRECO</vt:lpstr>
      <vt:lpstr>Protestant Center for Meetings and Guest Housing</vt:lpstr>
      <vt:lpstr>New Church Construction</vt:lpstr>
      <vt:lpstr>      MEDICAL MINISTRIES</vt:lpstr>
      <vt:lpstr> MEDICAL MINISTRIES: LUEBO HOSPITAL</vt:lpstr>
      <vt:lpstr>IMCK - MEDICAL TRAINING CENTER AND HOSPITAL </vt:lpstr>
      <vt:lpstr>                           MEDICAL TRAINING</vt:lpstr>
      <vt:lpstr>                         EDUCATION DEPARTMENT</vt:lpstr>
      <vt:lpstr>CONSTRUCTION OF ZAPO ZAPO SCHOOL IN 2013</vt:lpstr>
      <vt:lpstr>CONSTRUCTION OF DIPA DIA NZAMBI GIRLS’ SCHOOL IN 2015</vt:lpstr>
      <vt:lpstr>GIRLS’ COMPUTER AND ENGLISH PROBRAM NEEDS FINANCIAL SUPPORT NOW!!</vt:lpstr>
      <vt:lpstr>       EDUCATION DEPARMENT</vt:lpstr>
      <vt:lpstr>TEACHER TRAINING</vt:lpstr>
      <vt:lpstr>  EDUCATION DEPARTMENT</vt:lpstr>
      <vt:lpstr>WOMEN IN PRESBYTERIAN UNIVERSITIES ARE SUCCEEDING</vt:lpstr>
      <vt:lpstr>Women’s and Family Department</vt:lpstr>
      <vt:lpstr>     SEMINAR ON FINANCIAL LITERACY  </vt:lpstr>
      <vt:lpstr>WOMEN WALK TOGETHER  FOR SAFETY AND WATER INCOME </vt:lpstr>
      <vt:lpstr>COMMUNITY DEVELOPMENT DEPARTMENT</vt:lpstr>
      <vt:lpstr>       MANAGEMENT OF WATER RESOURCES</vt:lpstr>
      <vt:lpstr>PINEAPPLE PRODUCTION FOR FOOD  AND INCOME</vt:lpstr>
      <vt:lpstr>WOMEN PRODUCE PALM NUTS  FOR COOKING OIL AND SOAP</vt:lpstr>
      <vt:lpstr>        PIG FARMING FOR FOOD AND INCOME</vt:lpstr>
      <vt:lpstr>UNFUNDED GOALS OF THE CPC</vt:lpstr>
      <vt:lpstr>  UNFUNDED GOALS OF THE CPC</vt:lpstr>
      <vt:lpstr>CONCLUSION</vt:lpstr>
      <vt:lpstr>PowerPoint Presentation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CENTRALE D'ACHAT MALTESER - DIOCESE DE MAHAGI  CAISSE D'ACTIONS MEDICALES</dc:title>
  <dc:creator>dr alfred kinzelbach</dc:creator>
  <cp:lastModifiedBy>Natalie Reed</cp:lastModifiedBy>
  <cp:revision>1150</cp:revision>
  <cp:lastPrinted>2018-10-06T10:40:57Z</cp:lastPrinted>
  <dcterms:created xsi:type="dcterms:W3CDTF">2004-11-23T08:49:17Z</dcterms:created>
  <dcterms:modified xsi:type="dcterms:W3CDTF">2018-10-23T19:46:48Z</dcterms:modified>
</cp:coreProperties>
</file>